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5" r:id="rId4"/>
    <p:sldId id="261" r:id="rId5"/>
    <p:sldId id="262" r:id="rId6"/>
    <p:sldId id="263" r:id="rId7"/>
    <p:sldId id="258" r:id="rId8"/>
    <p:sldId id="260"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6/18/2018</a:t>
            </a:fld>
            <a:endParaRPr lang="en-US"/>
          </a:p>
        </p:txBody>
      </p:sp>
      <p:sp>
        <p:nvSpPr>
          <p:cNvPr id="5" name="Footer Placeholder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a:xfrm>
            <a:off x="894805" y="609603"/>
            <a:ext cx="7772400" cy="3884022"/>
          </a:xfrm>
        </p:spPr>
        <p:txBody>
          <a:bodyPr/>
          <a:lstStyle/>
          <a:p>
            <a:r>
              <a:rPr lang="en-GB" sz="6600" b="1" dirty="0" smtClean="0"/>
              <a:t>11</a:t>
            </a:r>
            <a:r>
              <a:rPr lang="en-GB" sz="7200" b="1" baseline="30000" dirty="0" smtClean="0"/>
              <a:t>th</a:t>
            </a:r>
            <a:r>
              <a:rPr lang="en-GB" sz="7200" b="1" dirty="0" smtClean="0"/>
              <a:t> </a:t>
            </a:r>
            <a:r>
              <a:rPr lang="en-US" altLang="zh-CN" sz="6600" b="1" dirty="0" smtClean="0">
                <a:solidFill>
                  <a:srgbClr val="002060"/>
                </a:solidFill>
              </a:rPr>
              <a:t> </a:t>
            </a:r>
            <a:r>
              <a:rPr lang="en-US" altLang="zh-CN" sz="6600" b="1" dirty="0" smtClean="0">
                <a:solidFill>
                  <a:srgbClr val="002060"/>
                </a:solidFill>
              </a:rPr>
              <a:t>CRM</a:t>
            </a:r>
            <a:endParaRPr lang="en-US" altLang="zh-CN" sz="6600" b="1" dirty="0">
              <a:solidFill>
                <a:srgbClr val="002060"/>
              </a:solidFill>
            </a:endParaRPr>
          </a:p>
        </p:txBody>
      </p:sp>
      <p:sp>
        <p:nvSpPr>
          <p:cNvPr id="1048587" name="Subtitle 2"/>
          <p:cNvSpPr>
            <a:spLocks noGrp="1"/>
          </p:cNvSpPr>
          <p:nvPr>
            <p:ph type="subTitle" idx="1"/>
          </p:nvPr>
        </p:nvSpPr>
        <p:spPr>
          <a:xfrm>
            <a:off x="1447800" y="3200400"/>
            <a:ext cx="6400800" cy="1752600"/>
          </a:xfrm>
        </p:spPr>
        <p:txBody>
          <a:bodyPr>
            <a:normAutofit/>
          </a:bodyPr>
          <a:lstStyle/>
          <a:p>
            <a:r>
              <a:rPr lang="en-US" altLang="zh-CN" sz="6600" b="1" dirty="0" smtClean="0">
                <a:solidFill>
                  <a:srgbClr val="00B050"/>
                </a:solidFill>
                <a:latin typeface="+mn-lt"/>
              </a:rPr>
              <a:t>HARYANA</a:t>
            </a:r>
            <a:endParaRPr lang="en-US" altLang="zh-CN" sz="6600" b="1" dirty="0">
              <a:solidFill>
                <a:srgbClr val="00B050"/>
              </a:solidFill>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762000"/>
          </a:xfrm>
        </p:spPr>
        <p:txBody>
          <a:bodyPr>
            <a:normAutofit/>
          </a:bodyPr>
          <a:lstStyle/>
          <a:p>
            <a:r>
              <a:rPr lang="en-IN" dirty="0" smtClean="0"/>
              <a:t> </a:t>
            </a:r>
            <a:r>
              <a:rPr lang="en-IN" dirty="0" smtClean="0"/>
              <a:t>Health Indicators as per SRS</a:t>
            </a:r>
            <a:endParaRPr lang="en-IN" dirty="0"/>
          </a:p>
        </p:txBody>
      </p:sp>
      <p:graphicFrame>
        <p:nvGraphicFramePr>
          <p:cNvPr id="4" name="Content Placeholder 3"/>
          <p:cNvGraphicFramePr>
            <a:graphicFrameLocks noGrp="1"/>
          </p:cNvGraphicFramePr>
          <p:nvPr>
            <p:ph idx="1"/>
          </p:nvPr>
        </p:nvGraphicFramePr>
        <p:xfrm>
          <a:off x="228600" y="838204"/>
          <a:ext cx="8610600" cy="5638796"/>
        </p:xfrm>
        <a:graphic>
          <a:graphicData uri="http://schemas.openxmlformats.org/drawingml/2006/table">
            <a:tbl>
              <a:tblPr firstRow="1" bandRow="1">
                <a:tableStyleId>{5C22544A-7EE6-4342-B048-85BDC9FD1C3A}</a:tableStyleId>
              </a:tblPr>
              <a:tblGrid>
                <a:gridCol w="2870200"/>
                <a:gridCol w="2870200"/>
                <a:gridCol w="2870200"/>
              </a:tblGrid>
              <a:tr h="706260">
                <a:tc>
                  <a:txBody>
                    <a:bodyPr/>
                    <a:lstStyle/>
                    <a:p>
                      <a:r>
                        <a:rPr lang="en-US" sz="1800" b="1" kern="1200" dirty="0" smtClean="0">
                          <a:solidFill>
                            <a:schemeClr val="lt1"/>
                          </a:solidFill>
                          <a:latin typeface="+mn-lt"/>
                          <a:ea typeface="+mn-ea"/>
                          <a:cs typeface="+mn-cs"/>
                        </a:rPr>
                        <a:t>Key Health Indicators</a:t>
                      </a:r>
                      <a:endParaRPr lang="en-IN" sz="1800" dirty="0"/>
                    </a:p>
                  </a:txBody>
                  <a:tcPr/>
                </a:tc>
                <a:tc>
                  <a:txBody>
                    <a:bodyPr/>
                    <a:lstStyle/>
                    <a:p>
                      <a:r>
                        <a:rPr lang="en-IN" sz="1800" dirty="0" smtClean="0"/>
                        <a:t>India</a:t>
                      </a:r>
                    </a:p>
                    <a:p>
                      <a:r>
                        <a:rPr lang="en-IN" sz="1800" dirty="0" smtClean="0"/>
                        <a:t>SRS</a:t>
                      </a:r>
                      <a:r>
                        <a:rPr lang="en-IN" sz="1800" baseline="0" dirty="0" smtClean="0"/>
                        <a:t> 2016</a:t>
                      </a:r>
                      <a:endParaRPr lang="en-IN" sz="1800" dirty="0"/>
                    </a:p>
                  </a:txBody>
                  <a:tcPr/>
                </a:tc>
                <a:tc>
                  <a:txBody>
                    <a:bodyPr/>
                    <a:lstStyle/>
                    <a:p>
                      <a:r>
                        <a:rPr lang="en-IN" sz="1800" dirty="0" smtClean="0"/>
                        <a:t>Haryana</a:t>
                      </a:r>
                    </a:p>
                    <a:p>
                      <a:r>
                        <a:rPr lang="en-IN" sz="1800" dirty="0" smtClean="0"/>
                        <a:t>SRS</a:t>
                      </a:r>
                      <a:r>
                        <a:rPr lang="en-IN" sz="1800" baseline="0" dirty="0" smtClean="0"/>
                        <a:t> 2016</a:t>
                      </a:r>
                      <a:endParaRPr lang="en-IN" sz="1800" dirty="0"/>
                    </a:p>
                  </a:txBody>
                  <a:tcPr/>
                </a:tc>
              </a:tr>
              <a:tr h="706260">
                <a:tc>
                  <a:txBody>
                    <a:bodyPr/>
                    <a:lstStyle/>
                    <a:p>
                      <a:r>
                        <a:rPr lang="en-US" sz="1800" kern="1200" dirty="0" smtClean="0">
                          <a:solidFill>
                            <a:schemeClr val="dk1"/>
                          </a:solidFill>
                          <a:latin typeface="+mn-lt"/>
                          <a:ea typeface="+mn-ea"/>
                          <a:cs typeface="+mn-cs"/>
                        </a:rPr>
                        <a:t>Infant Mortality Rate (IMR)</a:t>
                      </a:r>
                      <a:endParaRPr lang="en-IN" sz="1800" dirty="0"/>
                    </a:p>
                  </a:txBody>
                  <a:tcPr/>
                </a:tc>
                <a:tc>
                  <a:txBody>
                    <a:bodyPr/>
                    <a:lstStyle/>
                    <a:p>
                      <a:r>
                        <a:rPr lang="en-IN" sz="1800" dirty="0" smtClean="0"/>
                        <a:t>34</a:t>
                      </a:r>
                      <a:endParaRPr lang="en-IN" sz="1800" dirty="0"/>
                    </a:p>
                  </a:txBody>
                  <a:tcPr/>
                </a:tc>
                <a:tc>
                  <a:txBody>
                    <a:bodyPr/>
                    <a:lstStyle/>
                    <a:p>
                      <a:r>
                        <a:rPr lang="en-IN" sz="1800" dirty="0" smtClean="0"/>
                        <a:t>33</a:t>
                      </a:r>
                      <a:endParaRPr lang="en-IN" sz="1800" dirty="0"/>
                    </a:p>
                  </a:txBody>
                  <a:tcPr/>
                </a:tc>
              </a:tr>
              <a:tr h="1008943">
                <a:tc>
                  <a:txBody>
                    <a:bodyPr/>
                    <a:lstStyle/>
                    <a:p>
                      <a:r>
                        <a:rPr lang="en-US" sz="1800" kern="1200" dirty="0" smtClean="0">
                          <a:solidFill>
                            <a:schemeClr val="dk1"/>
                          </a:solidFill>
                          <a:latin typeface="+mn-lt"/>
                          <a:ea typeface="+mn-ea"/>
                          <a:cs typeface="+mn-cs"/>
                        </a:rPr>
                        <a:t>Neonatal Mortality Rate (NMR)</a:t>
                      </a:r>
                      <a:endParaRPr lang="en-IN" sz="1800" dirty="0"/>
                    </a:p>
                  </a:txBody>
                  <a:tcPr/>
                </a:tc>
                <a:tc>
                  <a:txBody>
                    <a:bodyPr/>
                    <a:lstStyle/>
                    <a:p>
                      <a:r>
                        <a:rPr lang="en-IN" sz="1800" dirty="0" smtClean="0"/>
                        <a:t>22</a:t>
                      </a:r>
                      <a:endParaRPr lang="en-IN" sz="1800" dirty="0"/>
                    </a:p>
                  </a:txBody>
                  <a:tcPr/>
                </a:tc>
                <a:tc>
                  <a:txBody>
                    <a:bodyPr/>
                    <a:lstStyle/>
                    <a:p>
                      <a:r>
                        <a:rPr lang="en-IN" sz="1800" dirty="0" smtClean="0"/>
                        <a:t>22</a:t>
                      </a:r>
                      <a:endParaRPr lang="en-IN" sz="1800" dirty="0"/>
                    </a:p>
                  </a:txBody>
                  <a:tcPr/>
                </a:tc>
              </a:tr>
              <a:tr h="706260">
                <a:tc>
                  <a:txBody>
                    <a:bodyPr/>
                    <a:lstStyle/>
                    <a:p>
                      <a:r>
                        <a:rPr lang="en-US" sz="1800" kern="1200" dirty="0" smtClean="0">
                          <a:solidFill>
                            <a:schemeClr val="dk1"/>
                          </a:solidFill>
                          <a:latin typeface="+mn-lt"/>
                          <a:ea typeface="+mn-ea"/>
                          <a:cs typeface="+mn-cs"/>
                        </a:rPr>
                        <a:t>Under 5 Mortality</a:t>
                      </a:r>
                      <a:endParaRPr lang="en-IN" sz="1800" dirty="0"/>
                    </a:p>
                  </a:txBody>
                  <a:tcPr/>
                </a:tc>
                <a:tc>
                  <a:txBody>
                    <a:bodyPr/>
                    <a:lstStyle/>
                    <a:p>
                      <a:r>
                        <a:rPr lang="en-IN" sz="1800" dirty="0" smtClean="0"/>
                        <a:t>39</a:t>
                      </a:r>
                      <a:endParaRPr lang="en-IN" sz="1800" dirty="0"/>
                    </a:p>
                  </a:txBody>
                  <a:tcPr/>
                </a:tc>
                <a:tc>
                  <a:txBody>
                    <a:bodyPr/>
                    <a:lstStyle/>
                    <a:p>
                      <a:r>
                        <a:rPr lang="en-IN" sz="1800" dirty="0" smtClean="0"/>
                        <a:t>37</a:t>
                      </a:r>
                      <a:endParaRPr lang="en-IN" sz="1800" dirty="0"/>
                    </a:p>
                  </a:txBody>
                  <a:tcPr/>
                </a:tc>
              </a:tr>
              <a:tr h="694975">
                <a:tc>
                  <a:txBody>
                    <a:bodyPr/>
                    <a:lstStyle/>
                    <a:p>
                      <a:r>
                        <a:rPr lang="en-US" sz="1800" kern="1200" dirty="0" smtClean="0">
                          <a:solidFill>
                            <a:schemeClr val="dk1"/>
                          </a:solidFill>
                          <a:latin typeface="+mn-lt"/>
                          <a:ea typeface="+mn-ea"/>
                          <a:cs typeface="+mn-cs"/>
                        </a:rPr>
                        <a:t>Sex Ratio at Birth</a:t>
                      </a:r>
                      <a:endParaRPr lang="en-IN" sz="1800" dirty="0"/>
                    </a:p>
                  </a:txBody>
                  <a:tcPr/>
                </a:tc>
                <a:tc>
                  <a:txBody>
                    <a:bodyPr/>
                    <a:lstStyle/>
                    <a:p>
                      <a:r>
                        <a:rPr lang="en-IN" sz="1800" dirty="0" smtClean="0"/>
                        <a:t>898</a:t>
                      </a:r>
                      <a:endParaRPr lang="en-IN" sz="1800" dirty="0"/>
                    </a:p>
                  </a:txBody>
                  <a:tcPr/>
                </a:tc>
                <a:tc>
                  <a:txBody>
                    <a:bodyPr/>
                    <a:lstStyle/>
                    <a:p>
                      <a:r>
                        <a:rPr lang="en-IN" sz="1800" dirty="0" smtClean="0"/>
                        <a:t>832</a:t>
                      </a:r>
                      <a:endParaRPr lang="en-IN" sz="1800" dirty="0"/>
                    </a:p>
                  </a:txBody>
                  <a:tcPr/>
                </a:tc>
              </a:tr>
              <a:tr h="403578">
                <a:tc>
                  <a:txBody>
                    <a:bodyPr/>
                    <a:lstStyle/>
                    <a:p>
                      <a:r>
                        <a:rPr lang="en-US" sz="1800" kern="1200" dirty="0" smtClean="0">
                          <a:solidFill>
                            <a:schemeClr val="dk1"/>
                          </a:solidFill>
                          <a:latin typeface="+mn-lt"/>
                          <a:ea typeface="+mn-ea"/>
                          <a:cs typeface="+mn-cs"/>
                        </a:rPr>
                        <a:t>Crude Birth Rate</a:t>
                      </a:r>
                      <a:endParaRPr lang="en-IN" sz="1800" dirty="0"/>
                    </a:p>
                  </a:txBody>
                  <a:tcPr/>
                </a:tc>
                <a:tc>
                  <a:txBody>
                    <a:bodyPr/>
                    <a:lstStyle/>
                    <a:p>
                      <a:r>
                        <a:rPr lang="en-IN" sz="1800" dirty="0" smtClean="0"/>
                        <a:t>20.4</a:t>
                      </a:r>
                      <a:endParaRPr lang="en-IN" sz="1800" dirty="0"/>
                    </a:p>
                  </a:txBody>
                  <a:tcPr/>
                </a:tc>
                <a:tc>
                  <a:txBody>
                    <a:bodyPr/>
                    <a:lstStyle/>
                    <a:p>
                      <a:r>
                        <a:rPr lang="en-IN" sz="1800" dirty="0" smtClean="0"/>
                        <a:t>20.3</a:t>
                      </a:r>
                      <a:endParaRPr lang="en-IN" sz="1800" dirty="0"/>
                    </a:p>
                  </a:txBody>
                  <a:tcPr/>
                </a:tc>
              </a:tr>
              <a:tr h="706260">
                <a:tc>
                  <a:txBody>
                    <a:bodyPr/>
                    <a:lstStyle/>
                    <a:p>
                      <a:r>
                        <a:rPr lang="en-US" sz="1800" kern="1200" dirty="0" err="1" smtClean="0">
                          <a:solidFill>
                            <a:schemeClr val="dk1"/>
                          </a:solidFill>
                          <a:latin typeface="+mn-lt"/>
                          <a:ea typeface="+mn-ea"/>
                          <a:cs typeface="+mn-cs"/>
                        </a:rPr>
                        <a:t>Perinatal</a:t>
                      </a:r>
                      <a:r>
                        <a:rPr lang="en-US" sz="1800" kern="1200" dirty="0" smtClean="0">
                          <a:solidFill>
                            <a:schemeClr val="dk1"/>
                          </a:solidFill>
                          <a:latin typeface="+mn-lt"/>
                          <a:ea typeface="+mn-ea"/>
                          <a:cs typeface="+mn-cs"/>
                        </a:rPr>
                        <a:t> Mortality Rate</a:t>
                      </a:r>
                      <a:endParaRPr lang="en-IN" sz="1800" dirty="0"/>
                    </a:p>
                  </a:txBody>
                  <a:tcPr/>
                </a:tc>
                <a:tc>
                  <a:txBody>
                    <a:bodyPr/>
                    <a:lstStyle/>
                    <a:p>
                      <a:r>
                        <a:rPr lang="en-IN" sz="1800" dirty="0" smtClean="0"/>
                        <a:t>23</a:t>
                      </a:r>
                      <a:endParaRPr lang="en-IN" sz="1800" dirty="0"/>
                    </a:p>
                  </a:txBody>
                  <a:tcPr/>
                </a:tc>
                <a:tc>
                  <a:txBody>
                    <a:bodyPr/>
                    <a:lstStyle/>
                    <a:p>
                      <a:r>
                        <a:rPr lang="en-IN" sz="1800" dirty="0" smtClean="0"/>
                        <a:t>21</a:t>
                      </a:r>
                      <a:endParaRPr lang="en-IN" sz="1800" dirty="0"/>
                    </a:p>
                  </a:txBody>
                  <a:tcPr/>
                </a:tc>
              </a:tr>
              <a:tr h="706260">
                <a:tc>
                  <a:txBody>
                    <a:bodyPr/>
                    <a:lstStyle/>
                    <a:p>
                      <a:r>
                        <a:rPr lang="en-IN" sz="1800" dirty="0" smtClean="0"/>
                        <a:t>Maternal Mortality Ratio</a:t>
                      </a:r>
                      <a:endParaRPr lang="en-IN" sz="1800" dirty="0"/>
                    </a:p>
                  </a:txBody>
                  <a:tcPr/>
                </a:tc>
                <a:tc>
                  <a:txBody>
                    <a:bodyPr/>
                    <a:lstStyle/>
                    <a:p>
                      <a:r>
                        <a:rPr lang="en-IN" sz="1800" dirty="0" smtClean="0"/>
                        <a:t>130</a:t>
                      </a:r>
                      <a:endParaRPr lang="en-IN" sz="1800" dirty="0"/>
                    </a:p>
                  </a:txBody>
                  <a:tcPr/>
                </a:tc>
                <a:tc>
                  <a:txBody>
                    <a:bodyPr/>
                    <a:lstStyle/>
                    <a:p>
                      <a:r>
                        <a:rPr lang="en-IN" sz="1800" dirty="0" smtClean="0"/>
                        <a:t>101</a:t>
                      </a:r>
                      <a:endParaRPr lang="en-IN" sz="1800" dirty="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Maternal Health</a:t>
            </a:r>
            <a:endParaRPr lang="en-IN" dirty="0"/>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pPr algn="just"/>
            <a:r>
              <a:rPr lang="en-IN" dirty="0" smtClean="0"/>
              <a:t>MMR has reduced from 127 to 101 i.e. 26 points. </a:t>
            </a:r>
            <a:endParaRPr lang="en-IN" dirty="0" smtClean="0"/>
          </a:p>
          <a:p>
            <a:pPr algn="just"/>
            <a:r>
              <a:rPr lang="en-IN" dirty="0" smtClean="0"/>
              <a:t>Total 50 health facilities has been designated as FRU against required 57.</a:t>
            </a:r>
          </a:p>
          <a:p>
            <a:pPr algn="just"/>
            <a:r>
              <a:rPr lang="en-IN" dirty="0" smtClean="0"/>
              <a:t>Centralised advertisement has been given and monthly interviews for the post of specialist at FRU’s are being conducted at state HQ on every 1</a:t>
            </a:r>
            <a:r>
              <a:rPr lang="en-IN" baseline="30000" dirty="0" smtClean="0"/>
              <a:t>st</a:t>
            </a:r>
            <a:r>
              <a:rPr lang="en-IN" dirty="0" smtClean="0"/>
              <a:t> </a:t>
            </a:r>
            <a:r>
              <a:rPr lang="en-IN" dirty="0" err="1" smtClean="0"/>
              <a:t>wednesday</a:t>
            </a:r>
            <a:endParaRPr lang="en-IN" dirty="0" smtClean="0"/>
          </a:p>
          <a:p>
            <a:pPr algn="just"/>
            <a:r>
              <a:rPr lang="en-IN" dirty="0" smtClean="0"/>
              <a:t>High risk pregnancy policy for timely identification of HRP cases and their management at FRU’s has been in place.</a:t>
            </a:r>
          </a:p>
          <a:p>
            <a:pPr algn="just"/>
            <a:r>
              <a:rPr lang="en-IN" dirty="0" smtClean="0"/>
              <a:t>HRP portal has been launched for line listing and Follow up of all HRP cases.</a:t>
            </a:r>
          </a:p>
          <a:p>
            <a:pPr algn="just"/>
            <a:r>
              <a:rPr lang="en-IN" dirty="0" smtClean="0"/>
              <a:t>57 health facilities (33 FRUs, 10 facilities with &gt;100 deliveries per month, 5 Medical colleges and 9 facilities under Gram </a:t>
            </a:r>
            <a:r>
              <a:rPr lang="en-IN" dirty="0" err="1" smtClean="0"/>
              <a:t>Swaraj</a:t>
            </a:r>
            <a:r>
              <a:rPr lang="en-IN" dirty="0" smtClean="0"/>
              <a:t> </a:t>
            </a:r>
            <a:r>
              <a:rPr lang="en-IN" dirty="0" err="1" smtClean="0"/>
              <a:t>Abhiyaan</a:t>
            </a:r>
            <a:r>
              <a:rPr lang="en-IN" dirty="0" smtClean="0"/>
              <a:t>) have been identified for implementation of LAQSHYA program in the first phase. </a:t>
            </a:r>
            <a:endParaRPr lang="en-I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868362"/>
          </a:xfrm>
        </p:spPr>
        <p:txBody>
          <a:bodyPr>
            <a:normAutofit/>
          </a:bodyPr>
          <a:lstStyle/>
          <a:p>
            <a:r>
              <a:rPr lang="en-US" dirty="0" smtClean="0"/>
              <a:t>Child Health</a:t>
            </a:r>
            <a:endParaRPr lang="en-US" dirty="0"/>
          </a:p>
        </p:txBody>
      </p:sp>
      <p:sp>
        <p:nvSpPr>
          <p:cNvPr id="3" name="Content Placeholder 2"/>
          <p:cNvSpPr>
            <a:spLocks noGrp="1"/>
          </p:cNvSpPr>
          <p:nvPr>
            <p:ph idx="1"/>
          </p:nvPr>
        </p:nvSpPr>
        <p:spPr>
          <a:xfrm>
            <a:off x="457200" y="1219200"/>
            <a:ext cx="8382000" cy="5257800"/>
          </a:xfrm>
        </p:spPr>
        <p:txBody>
          <a:bodyPr>
            <a:normAutofit lnSpcReduction="10000"/>
          </a:bodyPr>
          <a:lstStyle/>
          <a:p>
            <a:pPr algn="just">
              <a:buNone/>
            </a:pPr>
            <a:r>
              <a:rPr lang="en-US" dirty="0" smtClean="0"/>
              <a:t>SNCU</a:t>
            </a:r>
          </a:p>
          <a:p>
            <a:pPr algn="just"/>
            <a:r>
              <a:rPr lang="en-US" sz="2400" dirty="0" smtClean="0"/>
              <a:t>State </a:t>
            </a:r>
            <a:r>
              <a:rPr lang="en-US" sz="2400" dirty="0" smtClean="0"/>
              <a:t>is going to establish a new SNCU in the newly formed district of </a:t>
            </a:r>
            <a:r>
              <a:rPr lang="en-US" sz="2400" dirty="0" err="1" smtClean="0"/>
              <a:t>Charkhi</a:t>
            </a:r>
            <a:r>
              <a:rPr lang="en-US" sz="2400" dirty="0" smtClean="0"/>
              <a:t> </a:t>
            </a:r>
            <a:r>
              <a:rPr lang="en-US" sz="2400" dirty="0" err="1"/>
              <a:t>D</a:t>
            </a:r>
            <a:r>
              <a:rPr lang="en-US" sz="2400" dirty="0" err="1" smtClean="0"/>
              <a:t>adri</a:t>
            </a:r>
            <a:r>
              <a:rPr lang="en-US" sz="2400" dirty="0" smtClean="0"/>
              <a:t> which has been formed from existing district of </a:t>
            </a:r>
            <a:r>
              <a:rPr lang="en-US" sz="2400" dirty="0" err="1" smtClean="0"/>
              <a:t>Bhiwani</a:t>
            </a:r>
            <a:r>
              <a:rPr lang="en-US" sz="2400" dirty="0" smtClean="0"/>
              <a:t>. The DPR has already been prepared.</a:t>
            </a:r>
          </a:p>
          <a:p>
            <a:pPr algn="just"/>
            <a:r>
              <a:rPr lang="en-US" sz="2400" dirty="0" smtClean="0"/>
              <a:t>A new NBSU is being established in GH Sector 10, </a:t>
            </a:r>
            <a:r>
              <a:rPr lang="en-US" sz="2400" dirty="0" err="1" smtClean="0"/>
              <a:t>Gurugram</a:t>
            </a:r>
            <a:r>
              <a:rPr lang="en-US" sz="2400" dirty="0" smtClean="0"/>
              <a:t> to decrease burden in SNCU, GH </a:t>
            </a:r>
            <a:r>
              <a:rPr lang="en-US" sz="2400" dirty="0" err="1" smtClean="0"/>
              <a:t>Gurugram</a:t>
            </a:r>
            <a:endParaRPr lang="en-US" sz="2400" dirty="0" smtClean="0"/>
          </a:p>
          <a:p>
            <a:pPr algn="just"/>
            <a:r>
              <a:rPr lang="en-US" sz="2400" dirty="0" smtClean="0"/>
              <a:t>State teams are visiting districts across State to </a:t>
            </a:r>
            <a:r>
              <a:rPr lang="en-US" sz="2400" dirty="0" err="1" smtClean="0"/>
              <a:t>operationalize</a:t>
            </a:r>
            <a:r>
              <a:rPr lang="en-US" sz="2400" dirty="0" smtClean="0"/>
              <a:t> the NBSUs across state to decrease the burden on SNCUs in the State. </a:t>
            </a:r>
          </a:p>
          <a:p>
            <a:pPr algn="just"/>
            <a:r>
              <a:rPr lang="en-US" sz="2400" dirty="0" smtClean="0"/>
              <a:t>State has already established APC in the district of </a:t>
            </a:r>
            <a:r>
              <a:rPr lang="en-US" sz="2400" dirty="0" err="1" smtClean="0"/>
              <a:t>Yamunanagar</a:t>
            </a:r>
            <a:r>
              <a:rPr lang="en-US" sz="2400" dirty="0" smtClean="0"/>
              <a:t> with increased no. of facilities &amp; beds</a:t>
            </a:r>
          </a:p>
          <a:p>
            <a:pPr algn="just"/>
            <a:r>
              <a:rPr lang="en-US" sz="2400" dirty="0" smtClean="0"/>
              <a:t>State is establishing a new APC in the district of </a:t>
            </a:r>
            <a:r>
              <a:rPr lang="en-US" sz="2400" dirty="0" err="1" smtClean="0"/>
              <a:t>Panchkula</a:t>
            </a:r>
            <a:r>
              <a:rPr lang="en-US" sz="2400" dirty="0" smtClean="0"/>
              <a:t> with increased no. of facilities &amp; beds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52402"/>
            <a:ext cx="9144000"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sz="2400" b="1" u="sng" dirty="0" smtClean="0">
                <a:latin typeface="+mj-lt"/>
                <a:ea typeface="Calibri" pitchFamily="34" charset="0"/>
                <a:cs typeface="Times New Roman" pitchFamily="18" charset="0"/>
              </a:rPr>
              <a:t>Improving NBSU services delivery &amp; utilization</a:t>
            </a:r>
            <a:endParaRPr kumimoji="0" lang="en-US" sz="2400" b="0" i="0" u="none" strike="noStrike" cap="none" normalizeH="0" baseline="0" dirty="0" smtClean="0">
              <a:ln>
                <a:noFill/>
              </a:ln>
              <a:solidFill>
                <a:schemeClr val="tx1"/>
              </a:solidFill>
              <a:effectLst/>
              <a:latin typeface="+mj-lt"/>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Teams </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from state </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team have </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visited all districts in Feb’2018 for analysis of gaps in NBSUs</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a:t>
            </a:r>
            <a:endPar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The action plan for improving NBSUs service delivery &amp; utilization has been prepared to cover all districts in 5 phases</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a:t>
            </a:r>
            <a:endPar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Under the first phase </a:t>
            </a:r>
            <a:r>
              <a:rPr kumimoji="0" lang="en-US" sz="2200" b="0" i="0" u="none" strike="noStrike" cap="none" normalizeH="0" baseline="0" dirty="0" err="1" smtClean="0">
                <a:ln>
                  <a:noFill/>
                </a:ln>
                <a:solidFill>
                  <a:schemeClr val="tx1"/>
                </a:solidFill>
                <a:effectLst/>
                <a:latin typeface="+mj-lt"/>
                <a:ea typeface="Arial Unicode MS" pitchFamily="34" charset="-128"/>
                <a:cs typeface="Arial Unicode MS" pitchFamily="34" charset="-128"/>
              </a:rPr>
              <a:t>Mewat</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 &amp; </a:t>
            </a:r>
            <a:r>
              <a:rPr kumimoji="0" lang="en-US" sz="2200" b="0" i="0" u="none" strike="noStrike" cap="none" normalizeH="0" baseline="0" dirty="0" err="1" smtClean="0">
                <a:ln>
                  <a:noFill/>
                </a:ln>
                <a:solidFill>
                  <a:schemeClr val="tx1"/>
                </a:solidFill>
                <a:effectLst/>
                <a:latin typeface="+mj-lt"/>
                <a:ea typeface="Arial Unicode MS" pitchFamily="34" charset="-128"/>
                <a:cs typeface="Arial Unicode MS" pitchFamily="34" charset="-128"/>
              </a:rPr>
              <a:t>Gurugram</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 districts have already been covered &amp; other districts are currently being visited for rectifying gaps in NBSUs</a:t>
            </a:r>
            <a:r>
              <a:rPr kumimoji="0" lang="en-US" sz="2200" b="0" i="0" u="none" strike="noStrike" cap="none" normalizeH="0" baseline="0" dirty="0" smtClean="0">
                <a:ln>
                  <a:noFill/>
                </a:ln>
                <a:solidFill>
                  <a:schemeClr val="tx1"/>
                </a:solidFill>
                <a:effectLst/>
                <a:latin typeface="+mj-lt"/>
                <a:ea typeface="Arial Unicode MS" pitchFamily="34" charset="-128"/>
                <a:cs typeface="Arial Unicode MS" pitchFamily="34" charset="-128"/>
              </a:rPr>
              <a:t>.</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sz="2000" dirty="0" smtClean="0">
              <a:latin typeface="+mj-lt"/>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2200" b="0" i="1" u="none" strike="noStrike" cap="none" normalizeH="0" baseline="0" dirty="0" smtClean="0">
              <a:ln>
                <a:noFill/>
              </a:ln>
              <a:solidFill>
                <a:schemeClr val="tx1"/>
              </a:solidFill>
              <a:effectLst/>
              <a:latin typeface="+mj-lt"/>
              <a:ea typeface="Arial Unicode MS" pitchFamily="34" charset="-128"/>
              <a:cs typeface="Arial Unicode MS" pitchFamily="34" charset="-128"/>
            </a:endParaRPr>
          </a:p>
          <a:p>
            <a:pPr eaLnBrk="0" fontAlgn="base" hangingPunct="0">
              <a:spcBef>
                <a:spcPct val="0"/>
              </a:spcBef>
              <a:spcAft>
                <a:spcPct val="0"/>
              </a:spcAft>
            </a:pPr>
            <a:r>
              <a:rPr lang="en-US" sz="2400" b="1" i="1" u="sng" dirty="0" smtClean="0">
                <a:latin typeface="+mj-lt"/>
                <a:ea typeface="Arial Unicode MS" pitchFamily="34" charset="-128"/>
                <a:cs typeface="Arial Unicode MS" pitchFamily="34" charset="-128"/>
              </a:rPr>
              <a:t>Brief </a:t>
            </a:r>
            <a:r>
              <a:rPr lang="en-US" sz="2400" b="1" i="1" u="sng" dirty="0">
                <a:latin typeface="+mj-lt"/>
                <a:ea typeface="Arial Unicode MS" pitchFamily="34" charset="-128"/>
                <a:cs typeface="Arial Unicode MS" pitchFamily="34" charset="-128"/>
              </a:rPr>
              <a:t>points of recent action visit to </a:t>
            </a:r>
            <a:r>
              <a:rPr lang="en-US" sz="2400" b="1" i="1" u="sng" dirty="0" err="1">
                <a:latin typeface="+mj-lt"/>
                <a:ea typeface="Arial Unicode MS" pitchFamily="34" charset="-128"/>
                <a:cs typeface="Arial Unicode MS" pitchFamily="34" charset="-128"/>
              </a:rPr>
              <a:t>Mewat</a:t>
            </a:r>
            <a:r>
              <a:rPr lang="en-US" sz="2400" b="1" i="1" u="sng" dirty="0">
                <a:latin typeface="+mj-lt"/>
                <a:ea typeface="Arial Unicode MS" pitchFamily="34" charset="-128"/>
                <a:cs typeface="Arial Unicode MS" pitchFamily="34" charset="-128"/>
              </a:rPr>
              <a:t> &amp; </a:t>
            </a:r>
            <a:r>
              <a:rPr lang="en-US" sz="2400" b="1" i="1" u="sng" dirty="0" err="1" smtClean="0">
                <a:latin typeface="+mj-lt"/>
                <a:ea typeface="Arial Unicode MS" pitchFamily="34" charset="-128"/>
                <a:cs typeface="Arial Unicode MS" pitchFamily="34" charset="-128"/>
              </a:rPr>
              <a:t>Gurugram</a:t>
            </a:r>
            <a:endParaRPr lang="en-US" sz="2400" i="1" u="sng" dirty="0">
              <a:latin typeface="+mj-lt"/>
              <a:ea typeface="Arial Unicode MS" pitchFamily="34" charset="-128"/>
              <a:cs typeface="Arial Unicode MS" pitchFamily="34" charset="-128"/>
            </a:endParaRPr>
          </a:p>
          <a:p>
            <a:pPr eaLnBrk="0" fontAlgn="base" hangingPunct="0">
              <a:spcBef>
                <a:spcPct val="0"/>
              </a:spcBef>
              <a:spcAft>
                <a:spcPct val="0"/>
              </a:spcAft>
              <a:buFontTx/>
              <a:buChar char="•"/>
            </a:pPr>
            <a:r>
              <a:rPr lang="en-US" sz="2200" dirty="0">
                <a:latin typeface="+mj-lt"/>
                <a:ea typeface="Arial Unicode MS" pitchFamily="34" charset="-128"/>
                <a:cs typeface="Arial Unicode MS" pitchFamily="34" charset="-128"/>
              </a:rPr>
              <a:t>Team from state visited </a:t>
            </a:r>
            <a:r>
              <a:rPr lang="en-US" sz="2200" dirty="0" err="1">
                <a:latin typeface="+mj-lt"/>
                <a:ea typeface="Arial Unicode MS" pitchFamily="34" charset="-128"/>
                <a:cs typeface="Arial Unicode MS" pitchFamily="34" charset="-128"/>
              </a:rPr>
              <a:t>Mewat</a:t>
            </a:r>
            <a:r>
              <a:rPr lang="en-US" sz="2200" dirty="0">
                <a:latin typeface="+mj-lt"/>
                <a:ea typeface="Arial Unicode MS" pitchFamily="34" charset="-128"/>
                <a:cs typeface="Arial Unicode MS" pitchFamily="34" charset="-128"/>
              </a:rPr>
              <a:t> &amp; </a:t>
            </a:r>
            <a:r>
              <a:rPr lang="en-US" sz="2200" dirty="0" err="1">
                <a:latin typeface="+mj-lt"/>
                <a:ea typeface="Arial Unicode MS" pitchFamily="34" charset="-128"/>
                <a:cs typeface="Arial Unicode MS" pitchFamily="34" charset="-128"/>
              </a:rPr>
              <a:t>Gurugram</a:t>
            </a:r>
            <a:r>
              <a:rPr lang="en-US" sz="2200" dirty="0">
                <a:latin typeface="+mj-lt"/>
                <a:ea typeface="Arial Unicode MS" pitchFamily="34" charset="-128"/>
                <a:cs typeface="Arial Unicode MS" pitchFamily="34" charset="-128"/>
              </a:rPr>
              <a:t> districts to cover all 6 NBSUs (3 each in both districts</a:t>
            </a:r>
            <a:r>
              <a:rPr lang="en-US" sz="2200" dirty="0" smtClean="0">
                <a:latin typeface="+mj-lt"/>
                <a:ea typeface="Arial Unicode MS" pitchFamily="34" charset="-128"/>
                <a:cs typeface="Arial Unicode MS" pitchFamily="34" charset="-128"/>
              </a:rPr>
              <a:t>).</a:t>
            </a:r>
            <a:endParaRPr lang="en-US" sz="2200" dirty="0">
              <a:latin typeface="+mj-lt"/>
              <a:ea typeface="Arial Unicode MS" pitchFamily="34" charset="-128"/>
              <a:cs typeface="Arial Unicode MS" pitchFamily="34" charset="-128"/>
            </a:endParaRPr>
          </a:p>
          <a:p>
            <a:pPr eaLnBrk="0" fontAlgn="base" hangingPunct="0">
              <a:spcBef>
                <a:spcPct val="0"/>
              </a:spcBef>
              <a:spcAft>
                <a:spcPct val="0"/>
              </a:spcAft>
              <a:buFontTx/>
              <a:buChar char="•"/>
            </a:pPr>
            <a:r>
              <a:rPr lang="en-US" sz="2200" dirty="0" smtClean="0">
                <a:latin typeface="+mj-lt"/>
                <a:ea typeface="Arial Unicode MS" pitchFamily="34" charset="-128"/>
                <a:cs typeface="Arial Unicode MS" pitchFamily="34" charset="-128"/>
              </a:rPr>
              <a:t>All the issues ranging from lack of equipment, staff, space issue, renovation, equipment repair etc were discussed NBSU wise with Civil Surgeon and SMO’s, action plan was made to rectified all gaps for proper </a:t>
            </a:r>
            <a:r>
              <a:rPr lang="en-US" sz="2200" dirty="0" err="1" smtClean="0">
                <a:latin typeface="+mj-lt"/>
                <a:ea typeface="Arial Unicode MS" pitchFamily="34" charset="-128"/>
                <a:cs typeface="Arial Unicode MS" pitchFamily="34" charset="-128"/>
              </a:rPr>
              <a:t>functionalization</a:t>
            </a:r>
            <a:r>
              <a:rPr lang="en-US" sz="2200" dirty="0" smtClean="0">
                <a:latin typeface="+mj-lt"/>
                <a:ea typeface="Arial Unicode MS" pitchFamily="34" charset="-128"/>
                <a:cs typeface="Arial Unicode MS" pitchFamily="34" charset="-128"/>
              </a:rPr>
              <a:t> of NBSU’s.</a:t>
            </a:r>
            <a:endParaRPr lang="en-US" sz="2200" dirty="0">
              <a:latin typeface="+mj-lt"/>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166360"/>
          </a:xfrm>
        </p:spPr>
        <p:txBody>
          <a:bodyPr>
            <a:noAutofit/>
          </a:bodyPr>
          <a:lstStyle/>
          <a:p>
            <a:pPr>
              <a:buNone/>
            </a:pPr>
            <a:endParaRPr lang="en-IN" sz="1800" b="1" dirty="0" smtClean="0"/>
          </a:p>
          <a:p>
            <a:pPr>
              <a:buNone/>
            </a:pPr>
            <a:r>
              <a:rPr lang="en-IN" sz="1800" b="1" dirty="0" smtClean="0"/>
              <a:t>Nutritional Rehabilitation </a:t>
            </a:r>
            <a:r>
              <a:rPr lang="en-IN" sz="1800" b="1" dirty="0" err="1" smtClean="0"/>
              <a:t>Center</a:t>
            </a:r>
            <a:r>
              <a:rPr lang="en-IN" sz="1800" b="1" dirty="0" smtClean="0"/>
              <a:t> (NRC) -</a:t>
            </a:r>
          </a:p>
          <a:p>
            <a:r>
              <a:rPr lang="en-IN" sz="1800" dirty="0" smtClean="0"/>
              <a:t>Training of 20 candidates was conducted in Nov.2017 with collaboration with </a:t>
            </a:r>
            <a:r>
              <a:rPr lang="en-IN" sz="1800" dirty="0" err="1" smtClean="0"/>
              <a:t>Kalawati</a:t>
            </a:r>
            <a:r>
              <a:rPr lang="en-IN" sz="1800" dirty="0" smtClean="0"/>
              <a:t> Saran Hospital and UNICEF.</a:t>
            </a:r>
          </a:p>
          <a:p>
            <a:r>
              <a:rPr lang="en-IN" sz="1800" dirty="0" smtClean="0"/>
              <a:t>Establishment and </a:t>
            </a:r>
            <a:r>
              <a:rPr lang="en-IN" sz="1800" dirty="0" err="1" smtClean="0"/>
              <a:t>operationalisation</a:t>
            </a:r>
            <a:r>
              <a:rPr lang="en-IN" sz="1800" dirty="0" smtClean="0"/>
              <a:t> of NRC was done in </a:t>
            </a:r>
            <a:r>
              <a:rPr lang="en-IN" sz="1800" dirty="0" err="1" smtClean="0"/>
              <a:t>Distt</a:t>
            </a:r>
            <a:r>
              <a:rPr lang="en-IN" sz="1800" dirty="0" smtClean="0"/>
              <a:t>. </a:t>
            </a:r>
            <a:r>
              <a:rPr lang="en-IN" sz="1800" dirty="0" err="1" smtClean="0"/>
              <a:t>Bhiwani</a:t>
            </a:r>
            <a:r>
              <a:rPr lang="en-IN" sz="1800" dirty="0" smtClean="0"/>
              <a:t> with in a week after CRM visit.</a:t>
            </a:r>
          </a:p>
          <a:p>
            <a:r>
              <a:rPr lang="en-IN" sz="1800" dirty="0" smtClean="0"/>
              <a:t>Recruitment of staff against the vacant posts of NRC is done in most of the districts while in process for others.</a:t>
            </a:r>
          </a:p>
          <a:p>
            <a:r>
              <a:rPr lang="en-IN" sz="1800" dirty="0" smtClean="0"/>
              <a:t>To improve the condition of NRC monitoring/Supportive supervision is being done from State level.</a:t>
            </a:r>
          </a:p>
          <a:p>
            <a:r>
              <a:rPr lang="en-IN" sz="1800" dirty="0" smtClean="0"/>
              <a:t>Strengthening of community referral and follow up is being done in coordination with POICDS and RBSK teams</a:t>
            </a:r>
          </a:p>
          <a:p>
            <a:pPr>
              <a:buNone/>
            </a:pPr>
            <a:r>
              <a:rPr lang="en-IN" sz="1800" b="1" dirty="0" smtClean="0"/>
              <a:t>MAA –</a:t>
            </a:r>
            <a:endParaRPr lang="en-IN" sz="1800" dirty="0" smtClean="0"/>
          </a:p>
          <a:p>
            <a:pPr>
              <a:buNone/>
            </a:pPr>
            <a:r>
              <a:rPr lang="en-IN" sz="1800" dirty="0" smtClean="0"/>
              <a:t>1 state TOT done in </a:t>
            </a:r>
            <a:r>
              <a:rPr lang="en-IN" sz="1800" dirty="0" err="1" smtClean="0"/>
              <a:t>septamber</a:t>
            </a:r>
            <a:r>
              <a:rPr lang="en-IN" sz="1800" dirty="0" smtClean="0"/>
              <a:t> 2017.</a:t>
            </a:r>
          </a:p>
          <a:p>
            <a:pPr>
              <a:buNone/>
            </a:pPr>
            <a:r>
              <a:rPr lang="en-IN" sz="1800" dirty="0" smtClean="0"/>
              <a:t>36 training has already being done at district level.</a:t>
            </a:r>
          </a:p>
          <a:p>
            <a:pPr>
              <a:buNone/>
            </a:pPr>
            <a:r>
              <a:rPr lang="en-IN" sz="1800" dirty="0" smtClean="0"/>
              <a:t>CHC </a:t>
            </a:r>
            <a:r>
              <a:rPr lang="en-IN" sz="1800" dirty="0" err="1" smtClean="0"/>
              <a:t>murthal</a:t>
            </a:r>
            <a:r>
              <a:rPr lang="en-IN" sz="1800" dirty="0" smtClean="0"/>
              <a:t> in dist. </a:t>
            </a:r>
            <a:r>
              <a:rPr lang="en-IN" sz="1800" dirty="0" err="1" smtClean="0"/>
              <a:t>Sonipat</a:t>
            </a:r>
            <a:r>
              <a:rPr lang="en-IN" sz="1800" dirty="0" smtClean="0"/>
              <a:t> </a:t>
            </a:r>
            <a:r>
              <a:rPr lang="en-IN" sz="1800" dirty="0" err="1" smtClean="0"/>
              <a:t>recieved</a:t>
            </a:r>
            <a:r>
              <a:rPr lang="en-IN" sz="1800" dirty="0" smtClean="0"/>
              <a:t> the award under MAA program</a:t>
            </a:r>
          </a:p>
          <a:p>
            <a:pPr>
              <a:buNone/>
            </a:pPr>
            <a:r>
              <a:rPr lang="en-IN" sz="1800" b="1" dirty="0" smtClean="0"/>
              <a:t>CDR –</a:t>
            </a:r>
            <a:endParaRPr lang="en-IN" sz="1800" dirty="0" smtClean="0"/>
          </a:p>
          <a:p>
            <a:pPr>
              <a:buNone/>
            </a:pPr>
            <a:r>
              <a:rPr lang="en-IN" sz="1800" dirty="0" err="1" smtClean="0"/>
              <a:t>Strenghtning</a:t>
            </a:r>
            <a:r>
              <a:rPr lang="en-IN" sz="1800" dirty="0" smtClean="0"/>
              <a:t> of CDR program in the state, new proposal of state training, District and block level training is proposed in PIP. </a:t>
            </a:r>
          </a:p>
          <a:p>
            <a:endParaRPr lang="en-IN" sz="1800" dirty="0" smtClean="0"/>
          </a:p>
          <a:p>
            <a:pPr>
              <a:buNone/>
            </a:pPr>
            <a:r>
              <a:rPr lang="en-IN" sz="1800" dirty="0" smtClean="0"/>
              <a:t> </a:t>
            </a:r>
            <a:endParaRPr lang="en-IN"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Health &amp; Wellness </a:t>
            </a:r>
            <a:r>
              <a:rPr lang="en-IN" dirty="0" err="1" smtClean="0"/>
              <a:t>Center</a:t>
            </a:r>
            <a:endParaRPr lang="en-IN" dirty="0"/>
          </a:p>
        </p:txBody>
      </p:sp>
      <p:sp>
        <p:nvSpPr>
          <p:cNvPr id="3" name="Content Placeholder 2"/>
          <p:cNvSpPr>
            <a:spLocks noGrp="1"/>
          </p:cNvSpPr>
          <p:nvPr>
            <p:ph idx="1"/>
          </p:nvPr>
        </p:nvSpPr>
        <p:spPr/>
        <p:txBody>
          <a:bodyPr>
            <a:normAutofit fontScale="77500" lnSpcReduction="20000"/>
          </a:bodyPr>
          <a:lstStyle/>
          <a:p>
            <a:pPr algn="just"/>
            <a:r>
              <a:rPr lang="en-IN" dirty="0" smtClean="0"/>
              <a:t>State has decided to convert all 1691 SCs, 373 rural PHCs, 95 Urban PHCs into HWCs by 2024</a:t>
            </a:r>
          </a:p>
          <a:p>
            <a:pPr algn="just"/>
            <a:r>
              <a:rPr lang="en-IN" dirty="0" smtClean="0"/>
              <a:t>255 SCs, 139 PHCs and 14 UPHCs to be converted in to HWCs by 2019</a:t>
            </a:r>
          </a:p>
          <a:p>
            <a:pPr algn="just"/>
            <a:r>
              <a:rPr lang="en-IN" dirty="0" smtClean="0"/>
              <a:t>All 70 SCs (Govt. Building) of District </a:t>
            </a:r>
            <a:r>
              <a:rPr lang="en-IN" dirty="0" err="1" smtClean="0"/>
              <a:t>Nuh</a:t>
            </a:r>
            <a:r>
              <a:rPr lang="en-IN" dirty="0" smtClean="0"/>
              <a:t>/</a:t>
            </a:r>
            <a:r>
              <a:rPr lang="en-IN" dirty="0" err="1" smtClean="0"/>
              <a:t>Mewat</a:t>
            </a:r>
            <a:r>
              <a:rPr lang="en-IN" dirty="0" smtClean="0"/>
              <a:t> (Aspiration </a:t>
            </a:r>
            <a:r>
              <a:rPr lang="en-IN" dirty="0" err="1" smtClean="0"/>
              <a:t>distt</a:t>
            </a:r>
            <a:r>
              <a:rPr lang="en-IN" dirty="0" smtClean="0"/>
              <a:t>.) of state to be converted in to HWCs by 2019</a:t>
            </a:r>
          </a:p>
          <a:p>
            <a:pPr algn="just"/>
            <a:r>
              <a:rPr lang="en-IN" dirty="0" smtClean="0"/>
              <a:t>46 BAMS doctors already </a:t>
            </a:r>
            <a:r>
              <a:rPr lang="en-IN" dirty="0" smtClean="0"/>
              <a:t>e</a:t>
            </a:r>
            <a:r>
              <a:rPr lang="en-IN" dirty="0" smtClean="0"/>
              <a:t>ngaged for 55 HWCs – processed for </a:t>
            </a:r>
            <a:r>
              <a:rPr lang="en-IN" dirty="0" err="1" smtClean="0"/>
              <a:t>operationalisation</a:t>
            </a:r>
            <a:r>
              <a:rPr lang="en-IN" dirty="0" smtClean="0"/>
              <a:t> (9 Vacant)</a:t>
            </a:r>
          </a:p>
          <a:p>
            <a:pPr algn="just"/>
            <a:r>
              <a:rPr lang="en-IN" dirty="0" smtClean="0"/>
              <a:t>Advertisement of 200 staff nurses for HWCs for 2018-19 has been given</a:t>
            </a:r>
          </a:p>
          <a:p>
            <a:pPr algn="just"/>
            <a:r>
              <a:rPr lang="en-IN" dirty="0" smtClean="0"/>
              <a:t>2 HWCs will be </a:t>
            </a:r>
            <a:r>
              <a:rPr lang="en-IN" dirty="0" err="1" smtClean="0"/>
              <a:t>operationalised</a:t>
            </a:r>
            <a:r>
              <a:rPr lang="en-IN" dirty="0" smtClean="0"/>
              <a:t> in </a:t>
            </a:r>
            <a:r>
              <a:rPr lang="en-IN" dirty="0" err="1" smtClean="0"/>
              <a:t>D</a:t>
            </a:r>
            <a:r>
              <a:rPr lang="en-IN" dirty="0" err="1" smtClean="0"/>
              <a:t>istt</a:t>
            </a:r>
            <a:r>
              <a:rPr lang="en-IN" dirty="0" smtClean="0"/>
              <a:t>. </a:t>
            </a:r>
            <a:r>
              <a:rPr lang="en-IN" dirty="0" err="1" smtClean="0"/>
              <a:t>Nuh</a:t>
            </a:r>
            <a:r>
              <a:rPr lang="en-IN" dirty="0" smtClean="0"/>
              <a:t>/</a:t>
            </a:r>
            <a:r>
              <a:rPr lang="en-IN" dirty="0" err="1" smtClean="0"/>
              <a:t>Mewat</a:t>
            </a:r>
            <a:r>
              <a:rPr lang="en-IN" dirty="0" smtClean="0"/>
              <a:t> before 15</a:t>
            </a:r>
            <a:r>
              <a:rPr lang="en-IN" baseline="30000" dirty="0" smtClean="0"/>
              <a:t>th</a:t>
            </a:r>
            <a:r>
              <a:rPr lang="en-IN" dirty="0" smtClean="0"/>
              <a:t> Aug. 2018</a:t>
            </a:r>
          </a:p>
          <a:p>
            <a:pPr algn="just"/>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38200"/>
          </a:xfrm>
        </p:spPr>
        <p:txBody>
          <a:bodyPr>
            <a:normAutofit/>
          </a:bodyPr>
          <a:lstStyle/>
          <a:p>
            <a:r>
              <a:rPr lang="en-US" sz="4000" b="1" dirty="0" smtClean="0"/>
              <a:t>National Urban Health Mission</a:t>
            </a:r>
            <a:endParaRPr lang="en-US" sz="4000" b="1" dirty="0"/>
          </a:p>
        </p:txBody>
      </p:sp>
      <p:sp>
        <p:nvSpPr>
          <p:cNvPr id="3" name="Content Placeholder 2"/>
          <p:cNvSpPr>
            <a:spLocks noGrp="1"/>
          </p:cNvSpPr>
          <p:nvPr>
            <p:ph idx="1"/>
          </p:nvPr>
        </p:nvSpPr>
        <p:spPr>
          <a:xfrm>
            <a:off x="0" y="762000"/>
            <a:ext cx="9144000" cy="5334000"/>
          </a:xfrm>
        </p:spPr>
        <p:txBody>
          <a:bodyPr>
            <a:noAutofit/>
          </a:bodyPr>
          <a:lstStyle/>
          <a:p>
            <a:pPr marL="344488" indent="-344488" algn="just">
              <a:spcBef>
                <a:spcPts val="0"/>
              </a:spcBef>
              <a:defRPr/>
            </a:pPr>
            <a:r>
              <a:rPr lang="en-US" sz="2000" dirty="0" smtClean="0">
                <a:solidFill>
                  <a:schemeClr val="dk1"/>
                </a:solidFill>
                <a:latin typeface="+mj-lt"/>
              </a:rPr>
              <a:t>95 </a:t>
            </a:r>
            <a:r>
              <a:rPr lang="en-US" sz="2000" dirty="0">
                <a:solidFill>
                  <a:schemeClr val="dk1"/>
                </a:solidFill>
                <a:latin typeface="+mj-lt"/>
              </a:rPr>
              <a:t>Urban-PHCs are operational under NUHM. Average monthly OPD of U-PHCs is approximately </a:t>
            </a:r>
            <a:r>
              <a:rPr lang="en-US" sz="2000" dirty="0" smtClean="0">
                <a:solidFill>
                  <a:schemeClr val="dk1"/>
                </a:solidFill>
                <a:latin typeface="+mj-lt"/>
              </a:rPr>
              <a:t>1800-  2000</a:t>
            </a:r>
            <a:r>
              <a:rPr lang="en-US" sz="2000" dirty="0" smtClean="0">
                <a:solidFill>
                  <a:schemeClr val="dk1"/>
                </a:solidFill>
                <a:latin typeface="+mj-lt"/>
              </a:rPr>
              <a:t>.</a:t>
            </a:r>
            <a:endParaRPr lang="en-IN" sz="2000" dirty="0" smtClean="0">
              <a:latin typeface="+mj-lt"/>
            </a:endParaRPr>
          </a:p>
          <a:p>
            <a:pPr algn="just"/>
            <a:r>
              <a:rPr lang="en-US" sz="2000" dirty="0">
                <a:solidFill>
                  <a:schemeClr val="dk1"/>
                </a:solidFill>
                <a:latin typeface="+mj-lt"/>
              </a:rPr>
              <a:t>15189 </a:t>
            </a:r>
            <a:r>
              <a:rPr lang="en-US" sz="2000" dirty="0" smtClean="0">
                <a:solidFill>
                  <a:schemeClr val="dk1"/>
                </a:solidFill>
                <a:latin typeface="+mj-lt"/>
              </a:rPr>
              <a:t>(89.5</a:t>
            </a:r>
            <a:r>
              <a:rPr lang="en-US" sz="2000" dirty="0">
                <a:solidFill>
                  <a:schemeClr val="dk1"/>
                </a:solidFill>
                <a:latin typeface="+mj-lt"/>
              </a:rPr>
              <a:t>%)UHNDs have been celebrated till March 2018 out of  the target of </a:t>
            </a:r>
            <a:r>
              <a:rPr lang="en-US" sz="2000" dirty="0" smtClean="0">
                <a:solidFill>
                  <a:schemeClr val="dk1"/>
                </a:solidFill>
                <a:latin typeface="+mj-lt"/>
              </a:rPr>
              <a:t>16968.</a:t>
            </a:r>
          </a:p>
          <a:p>
            <a:pPr algn="just"/>
            <a:r>
              <a:rPr lang="en-US" sz="2000" dirty="0" smtClean="0">
                <a:solidFill>
                  <a:schemeClr val="dk1"/>
                </a:solidFill>
                <a:latin typeface="+mj-lt"/>
              </a:rPr>
              <a:t>1756 </a:t>
            </a:r>
            <a:r>
              <a:rPr lang="en-US" sz="2000" dirty="0">
                <a:solidFill>
                  <a:schemeClr val="dk1"/>
                </a:solidFill>
                <a:latin typeface="+mj-lt"/>
              </a:rPr>
              <a:t>( 77 %)Camps have been organized till march 2018 out of the target of </a:t>
            </a:r>
            <a:r>
              <a:rPr lang="en-US" sz="2000" dirty="0" smtClean="0">
                <a:solidFill>
                  <a:schemeClr val="dk1"/>
                </a:solidFill>
                <a:latin typeface="+mj-lt"/>
              </a:rPr>
              <a:t>2280. 190332 </a:t>
            </a:r>
            <a:r>
              <a:rPr lang="en-US" sz="2000" dirty="0">
                <a:solidFill>
                  <a:schemeClr val="dk1"/>
                </a:solidFill>
                <a:latin typeface="+mj-lt"/>
              </a:rPr>
              <a:t>patients </a:t>
            </a:r>
            <a:r>
              <a:rPr lang="en-US" sz="2000" dirty="0" smtClean="0">
                <a:solidFill>
                  <a:schemeClr val="dk1"/>
                </a:solidFill>
                <a:latin typeface="+mj-lt"/>
              </a:rPr>
              <a:t>  have </a:t>
            </a:r>
            <a:r>
              <a:rPr lang="en-US" sz="2000" dirty="0">
                <a:solidFill>
                  <a:schemeClr val="dk1"/>
                </a:solidFill>
                <a:latin typeface="+mj-lt"/>
              </a:rPr>
              <a:t>availed services in these camps</a:t>
            </a:r>
            <a:r>
              <a:rPr lang="en-US" sz="2000" dirty="0" smtClean="0">
                <a:solidFill>
                  <a:schemeClr val="dk1"/>
                </a:solidFill>
                <a:latin typeface="+mj-lt"/>
              </a:rPr>
              <a:t>.</a:t>
            </a:r>
          </a:p>
          <a:p>
            <a:pPr algn="just"/>
            <a:r>
              <a:rPr lang="en-US" sz="2000" b="1" dirty="0" smtClean="0"/>
              <a:t>Quality Assurance- </a:t>
            </a:r>
            <a:r>
              <a:rPr lang="en-US" sz="2000" dirty="0" smtClean="0"/>
              <a:t>U-PHC (Krishna Nagar </a:t>
            </a:r>
            <a:r>
              <a:rPr lang="en-US" sz="2000" dirty="0" err="1" smtClean="0"/>
              <a:t>Gamri</a:t>
            </a:r>
            <a:r>
              <a:rPr lang="en-US" sz="2000" dirty="0" smtClean="0"/>
              <a:t>- </a:t>
            </a:r>
            <a:r>
              <a:rPr lang="en-US" sz="2000" dirty="0" err="1" smtClean="0"/>
              <a:t>Kurukshetra</a:t>
            </a:r>
            <a:r>
              <a:rPr lang="en-US" sz="2000" dirty="0" smtClean="0"/>
              <a:t>) i</a:t>
            </a:r>
            <a:r>
              <a:rPr lang="en-US" sz="2000" b="1" dirty="0" smtClean="0"/>
              <a:t>s the first UPHC in India which has undergone  National External Assessment </a:t>
            </a:r>
            <a:r>
              <a:rPr lang="en-US" sz="2000" dirty="0" smtClean="0"/>
              <a:t>and has been </a:t>
            </a:r>
            <a:r>
              <a:rPr lang="en-US" sz="2000" b="1" dirty="0" smtClean="0"/>
              <a:t>granted “Quality Certification ” under NQAS by </a:t>
            </a:r>
            <a:r>
              <a:rPr lang="en-US" sz="2000" b="1" dirty="0" err="1" smtClean="0"/>
              <a:t>MoHFW</a:t>
            </a:r>
            <a:r>
              <a:rPr lang="en-US" sz="2000" b="1" dirty="0" smtClean="0"/>
              <a:t> with an overall score of 91.2</a:t>
            </a:r>
            <a:r>
              <a:rPr lang="en-US" sz="2000" b="1" dirty="0" smtClean="0"/>
              <a:t>%.</a:t>
            </a:r>
            <a:endParaRPr lang="en-US" sz="2000" b="1" dirty="0" smtClean="0"/>
          </a:p>
          <a:p>
            <a:pPr lvl="0" algn="just"/>
            <a:r>
              <a:rPr lang="en-US" sz="2000" dirty="0" smtClean="0">
                <a:solidFill>
                  <a:schemeClr val="dk1"/>
                </a:solidFill>
              </a:rPr>
              <a:t>Thematic area specific trainings provided to  all Pharmacists and Lab Technicians at UPHC </a:t>
            </a:r>
            <a:r>
              <a:rPr lang="en-US" sz="2000" dirty="0" err="1" smtClean="0">
                <a:solidFill>
                  <a:schemeClr val="dk1"/>
                </a:solidFill>
              </a:rPr>
              <a:t>w.r.t</a:t>
            </a:r>
            <a:r>
              <a:rPr lang="en-US" sz="2000" dirty="0" smtClean="0">
                <a:solidFill>
                  <a:schemeClr val="dk1"/>
                </a:solidFill>
              </a:rPr>
              <a:t> NQAS .</a:t>
            </a:r>
          </a:p>
          <a:p>
            <a:pPr lvl="0" algn="just"/>
            <a:r>
              <a:rPr lang="en-US" sz="2000" dirty="0" smtClean="0">
                <a:solidFill>
                  <a:schemeClr val="dk1"/>
                </a:solidFill>
              </a:rPr>
              <a:t>3 Batches of </a:t>
            </a:r>
            <a:r>
              <a:rPr lang="en-US" sz="2000" dirty="0" err="1" smtClean="0">
                <a:solidFill>
                  <a:schemeClr val="dk1"/>
                </a:solidFill>
              </a:rPr>
              <a:t>Kayakalp</a:t>
            </a:r>
            <a:r>
              <a:rPr lang="en-US" sz="2000" dirty="0" smtClean="0">
                <a:solidFill>
                  <a:schemeClr val="dk1"/>
                </a:solidFill>
              </a:rPr>
              <a:t> training to Medical Officer </a:t>
            </a:r>
            <a:r>
              <a:rPr lang="en-US" sz="2000" dirty="0" err="1" smtClean="0">
                <a:solidFill>
                  <a:schemeClr val="dk1"/>
                </a:solidFill>
              </a:rPr>
              <a:t>incharges</a:t>
            </a:r>
            <a:r>
              <a:rPr lang="en-US" sz="2000" dirty="0" smtClean="0">
                <a:solidFill>
                  <a:schemeClr val="dk1"/>
                </a:solidFill>
              </a:rPr>
              <a:t> and District Urban Health Consultants Completed</a:t>
            </a:r>
            <a:r>
              <a:rPr lang="en-US" sz="2000" dirty="0" smtClean="0">
                <a:solidFill>
                  <a:schemeClr val="dk1"/>
                </a:solidFill>
              </a:rPr>
              <a:t>.</a:t>
            </a:r>
          </a:p>
          <a:p>
            <a:pPr algn="just"/>
            <a:r>
              <a:rPr lang="en-US" sz="2000" dirty="0" smtClean="0"/>
              <a:t>Convergence </a:t>
            </a:r>
            <a:r>
              <a:rPr lang="en-IN" sz="2000" dirty="0" smtClean="0"/>
              <a:t>with Urban Local bodies  for organizing Special Outreach Camps was selected as a best Practice in the </a:t>
            </a:r>
            <a:r>
              <a:rPr lang="en-US" sz="2000" dirty="0" smtClean="0"/>
              <a:t> 4th      </a:t>
            </a:r>
            <a:r>
              <a:rPr lang="en-US" sz="2000" b="1" dirty="0" smtClean="0"/>
              <a:t>National Summit on Good and Replicable Practices and Innovation</a:t>
            </a:r>
            <a:r>
              <a:rPr lang="en-US" sz="2000" b="1" dirty="0" smtClean="0"/>
              <a:t>.</a:t>
            </a:r>
            <a:endParaRPr lang="en-US" sz="2000" dirty="0" smtClean="0"/>
          </a:p>
          <a:p>
            <a:pPr algn="just"/>
            <a:r>
              <a:rPr lang="en-US" sz="2000" dirty="0" smtClean="0"/>
              <a:t>NCD is taken up in all the facilities rural and urban.</a:t>
            </a:r>
            <a:endParaRPr lang="en-US" sz="2000" dirty="0" smtClean="0"/>
          </a:p>
          <a:p>
            <a:pPr lvl="0" algn="just"/>
            <a:endParaRPr lang="en-US" sz="2000" dirty="0">
              <a:solidFill>
                <a:schemeClr val="dk1"/>
              </a:solidFill>
            </a:endParaRPr>
          </a:p>
          <a:p>
            <a:pPr algn="just"/>
            <a:endParaRPr lang="en-US" sz="2000" dirty="0">
              <a:solidFill>
                <a:schemeClr val="dk1"/>
              </a:solidFill>
              <a:latin typeface="+mj-lt"/>
            </a:endParaRPr>
          </a:p>
          <a:p>
            <a:pPr algn="just"/>
            <a:endParaRPr lang="en-US" sz="2000" b="1" i="0" u="none" strike="noStrike" dirty="0" smtClean="0">
              <a:latin typeface="+mj-lt"/>
            </a:endParaRPr>
          </a:p>
          <a:p>
            <a:pPr algn="just"/>
            <a:endParaRPr lang="en-US" sz="2000" dirty="0">
              <a:latin typeface="+mj-lt"/>
            </a:endParaRPr>
          </a:p>
          <a:p>
            <a:pPr lvl="0" algn="just"/>
            <a:endParaRPr lang="en-US" sz="2000" dirty="0" smtClean="0">
              <a:solidFill>
                <a:schemeClr val="dk1"/>
              </a:solidFill>
              <a:latin typeface="+mj-lt"/>
            </a:endParaRPr>
          </a:p>
          <a:p>
            <a:pPr algn="just">
              <a:buNone/>
            </a:pPr>
            <a:endParaRPr lang="en-US" sz="2000" dirty="0">
              <a:latin typeface="+mj-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pPr algn="ctr">
              <a:buNone/>
            </a:pPr>
            <a:r>
              <a:rPr lang="en-IN" sz="6600" dirty="0" smtClean="0"/>
              <a:t>Thank you</a:t>
            </a:r>
            <a:endParaRPr lang="en-I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890</Words>
  <Application>Microsoft Office PowerPoint</Application>
  <PresentationFormat>On-screen Show (4:3)</PresentationFormat>
  <Paragraphs>88</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11th  CRM</vt:lpstr>
      <vt:lpstr> Health Indicators as per SRS</vt:lpstr>
      <vt:lpstr>Maternal Health</vt:lpstr>
      <vt:lpstr>Child Health</vt:lpstr>
      <vt:lpstr>Slide 5</vt:lpstr>
      <vt:lpstr>Slide 6</vt:lpstr>
      <vt:lpstr>Health &amp; Wellness Center</vt:lpstr>
      <vt:lpstr>National Urban Health Mission</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11th  CRM</dc:title>
  <dc:creator>ab</dc:creator>
  <cp:lastModifiedBy>ab</cp:lastModifiedBy>
  <cp:revision>18</cp:revision>
  <dcterms:created xsi:type="dcterms:W3CDTF">2006-08-16T00:00:00Z</dcterms:created>
  <dcterms:modified xsi:type="dcterms:W3CDTF">2018-06-18T07:51:47Z</dcterms:modified>
</cp:coreProperties>
</file>